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6" r:id="rId1"/>
    <p:sldMasterId id="2147483735" r:id="rId2"/>
  </p:sldMasterIdLst>
  <p:notesMasterIdLst>
    <p:notesMasterId r:id="rId19"/>
  </p:notesMasterIdLst>
  <p:handoutMasterIdLst>
    <p:handoutMasterId r:id="rId20"/>
  </p:handoutMasterIdLst>
  <p:sldIdLst>
    <p:sldId id="312" r:id="rId3"/>
    <p:sldId id="328" r:id="rId4"/>
    <p:sldId id="315" r:id="rId5"/>
    <p:sldId id="316" r:id="rId6"/>
    <p:sldId id="327" r:id="rId7"/>
    <p:sldId id="317" r:id="rId8"/>
    <p:sldId id="331" r:id="rId9"/>
    <p:sldId id="322" r:id="rId10"/>
    <p:sldId id="324" r:id="rId11"/>
    <p:sldId id="329" r:id="rId12"/>
    <p:sldId id="326" r:id="rId13"/>
    <p:sldId id="325" r:id="rId14"/>
    <p:sldId id="313" r:id="rId15"/>
    <p:sldId id="319" r:id="rId16"/>
    <p:sldId id="321" r:id="rId17"/>
    <p:sldId id="323" r:id="rId18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0300"/>
    <a:srgbClr val="E9E8E8"/>
    <a:srgbClr val="D0CECD"/>
    <a:srgbClr val="41727E"/>
    <a:srgbClr val="2E686C"/>
    <a:srgbClr val="56504B"/>
    <a:srgbClr val="67605B"/>
    <a:srgbClr val="79726D"/>
    <a:srgbClr val="8B8580"/>
    <a:srgbClr val="FC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54" autoAdjust="0"/>
    <p:restoredTop sz="94522"/>
  </p:normalViewPr>
  <p:slideViewPr>
    <p:cSldViewPr snapToGrid="0">
      <p:cViewPr varScale="1">
        <p:scale>
          <a:sx n="113" d="100"/>
          <a:sy n="113" d="100"/>
        </p:scale>
        <p:origin x="59" y="53"/>
      </p:cViewPr>
      <p:guideLst/>
    </p:cSldViewPr>
  </p:slideViewPr>
  <p:outlineViewPr>
    <p:cViewPr>
      <p:scale>
        <a:sx n="33" d="100"/>
        <a:sy n="33" d="100"/>
      </p:scale>
      <p:origin x="0" y="-1217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6" d="100"/>
          <a:sy n="136" d="100"/>
        </p:scale>
        <p:origin x="307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EA5244-BC3A-7A4D-B9E6-B928720290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5B08D4-33FD-AB4E-971F-C23E61AE924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383D5082-9FF6-46AD-A9F1-A98531E27CF6}" type="datetime1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A749FB-11A2-4844-A3E2-6409BDCA4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54BFF-84E0-DD4D-AA95-9000411895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9363F28C-7873-F94D-89B6-7E3636EF7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65067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4CDD690A-19FD-4093-9D32-939F187AB96D}" type="datetime1">
              <a:rPr lang="en-US" smtClean="0"/>
              <a:t>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ACC16FB-9D68-C74B-AABD-CDFC2ED74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88429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198333D-FF3E-E64D-8889-26B8EFCA26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495E0F7-BDCD-40B6-ADD2-43E4A94DFE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2BE6D0-0FF7-4E98-A703-CF3F097A67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250C7C-7F0B-2B44-AAA6-883F6AB7E0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54B90B0-B853-6F47-ACDA-C26DB60F0F3D}"/>
              </a:ext>
            </a:extLst>
          </p:cNvPr>
          <p:cNvSpPr txBox="1">
            <a:spLocks/>
          </p:cNvSpPr>
          <p:nvPr userDrawn="1"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endParaRPr lang="en-US" sz="1400" b="0" i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90252080-E2D5-6447-93EB-F3E1BDF7CD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6" y="2346183"/>
            <a:ext cx="9983786" cy="2242890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C9068F71-E098-E049-81D3-5491AAF8DE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6" y="5239646"/>
            <a:ext cx="998378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87089DAA-9281-6045-B621-B0A8295117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6" y="5564669"/>
            <a:ext cx="998378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Picture Placeholder 19">
            <a:extLst>
              <a:ext uri="{FF2B5EF4-FFF2-40B4-BE49-F238E27FC236}">
                <a16:creationId xmlns:a16="http://schemas.microsoft.com/office/drawing/2014/main" id="{806BB0D3-072D-8D47-8C70-E1851CE928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8096" y="955256"/>
            <a:ext cx="2589212" cy="110690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65B80A-580D-054A-A47B-A7433DB02574}"/>
              </a:ext>
            </a:extLst>
          </p:cNvPr>
          <p:cNvSpPr/>
          <p:nvPr userDrawn="1"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BF82DE-33C5-3A4E-A2BE-056AD4CD8E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C95176-6832-4D14-B8AA-9CF49288F5D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2F52-3B6A-46A0-AAA4-214A1F01ED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660ACC2F-3202-B843-8CCE-6D68B1FAAF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0545" y="4661231"/>
            <a:ext cx="6315978" cy="218094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63B99ECC-6BAB-0F46-88DB-26AE80C343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0545" y="4952092"/>
            <a:ext cx="6315978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38A1ED2B-730F-DB4F-8E69-07241B0A49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30545" y="1850640"/>
            <a:ext cx="6315978" cy="225153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4BA13B-C4E1-6147-9655-829168E5E266}"/>
              </a:ext>
            </a:extLst>
          </p:cNvPr>
          <p:cNvSpPr/>
          <p:nvPr userDrawn="1"/>
        </p:nvSpPr>
        <p:spPr>
          <a:xfrm>
            <a:off x="5430546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BEAECEC9-004F-624F-96D0-64C7FD4409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621" y="6349718"/>
            <a:ext cx="386443" cy="365125"/>
          </a:xfr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FB74B7-684A-0343-AB5E-04DBC7A25953}"/>
              </a:ext>
            </a:extLst>
          </p:cNvPr>
          <p:cNvSpPr txBox="1"/>
          <p:nvPr userDrawn="1"/>
        </p:nvSpPr>
        <p:spPr>
          <a:xfrm>
            <a:off x="944517" y="6415801"/>
            <a:ext cx="598442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>
                <a:solidFill>
                  <a:schemeClr val="tx2">
                    <a:lumMod val="60000"/>
                    <a:lumOff val="4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Confidential – Oracle Internal/Restricted/Highly Restricted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238AF8-3EBB-8C42-9D7F-306684D525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6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ot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E7EFAFBA-C533-AF47-8C5A-87A1579768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203EF7-0022-9042-AE87-EABCBB9B126E}"/>
              </a:ext>
            </a:extLst>
          </p:cNvPr>
          <p:cNvSpPr/>
          <p:nvPr userDrawn="1"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rgbClr val="E0E2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F65EEC53-4965-C84F-B964-03CF9283D5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214" y="1101969"/>
            <a:ext cx="9165494" cy="2975336"/>
          </a:xfrm>
        </p:spPr>
        <p:txBody>
          <a:bodyPr lIns="0" anchor="b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1AD57123-EDE4-954E-9A92-A3083B1C2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0214" y="4637490"/>
            <a:ext cx="9165494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9C7075CA-1EBB-F043-A768-C5814E1A58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30214" y="4962513"/>
            <a:ext cx="9165494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C74FEB-50F3-4449-8D38-99E6A564975E}"/>
              </a:ext>
            </a:extLst>
          </p:cNvPr>
          <p:cNvSpPr/>
          <p:nvPr userDrawn="1"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066F36DD-F60C-6546-9240-CD06125DC8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621" y="6349718"/>
            <a:ext cx="38644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2AD2F-E71B-794F-9680-FD1C16A0CC41}"/>
              </a:ext>
            </a:extLst>
          </p:cNvPr>
          <p:cNvSpPr txBox="1"/>
          <p:nvPr userDrawn="1"/>
        </p:nvSpPr>
        <p:spPr>
          <a:xfrm>
            <a:off x="944517" y="6415801"/>
            <a:ext cx="598442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Confidential – Oracle Internal/Restricted/Highly Restricted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583B7E-CE5D-AD4D-B063-8E5D2E58D0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7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-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Title-Only Layout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190DBB-69E8-094F-9F7D-5D6A482AA94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AD6C94-D81A-4373-BA17-63D490F7AB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233A9-8B36-4159-8975-F1366CB54C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4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-only-expand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325829"/>
            <a:ext cx="9887834" cy="629392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Title-Only Layout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190DBB-69E8-094F-9F7D-5D6A482AA94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AD6C94-D81A-4373-BA17-63D490F7AB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233A9-8B36-4159-8975-F1366CB54C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1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Light Title and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 and Subtitle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rgbClr val="4A362B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A31DDD-B87C-9941-AC16-648C97686F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307A0B-BD36-4925-BB53-F5C39932C5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B5254-C1BE-4BD7-AEA0-11CA078C98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3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Light Title and single column-exp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327600"/>
            <a:ext cx="9887834" cy="630000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 and Subtitle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1622308"/>
            <a:ext cx="9887835" cy="4026623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rgbClr val="4A362B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13837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A31DDD-B87C-9941-AC16-648C97686F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307A0B-BD36-4925-BB53-F5C39932C5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B5254-C1BE-4BD7-AEA0-11CA078C98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8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with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Two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95" y="2289175"/>
            <a:ext cx="502920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0A188CAD-EDD5-0B4B-ACA6-7BB921B673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49192" y="2289175"/>
            <a:ext cx="502920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89915E-3BB4-984C-995B-EC93CAB6F8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BE2BE7-A786-40D1-899E-BA0BC0A3062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BFAA5D-3D6F-42A2-BC58-445E0F3D63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with two column-exp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327600"/>
            <a:ext cx="9889200" cy="630000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Two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13760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95" y="1623600"/>
            <a:ext cx="5029200" cy="4028400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0A188CAD-EDD5-0B4B-ACA6-7BB921B673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49192" y="1623600"/>
            <a:ext cx="5029200" cy="4028400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89915E-3BB4-984C-995B-EC93CAB6F8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BE2BE7-A786-40D1-899E-BA0BC0A3062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BFAA5D-3D6F-42A2-BC58-445E0F3D63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9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with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Three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95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8BB1C4CD-239E-1A45-BED4-F5593A57A2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7508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C944C2F4-C444-E840-AF85-154A3F44C6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06922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D64B38-6D6E-134B-A424-A829933EEF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C75FCB-2F08-4218-8648-A3F1B1E55A7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DDCF91-9764-4404-A8F5-D333B2B56FE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1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08427B9D-AAC0-4043-8DC3-58E7B3497D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840B289-DD9F-42D1-BB13-0675E99B75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2EBD4F-0442-764D-95B1-7BB4691D116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AB6B7-FC6F-4EEC-B0F1-9C335F9667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 – © 2020 Oracle Internal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F679F-0E14-4249-A487-FC23DA4493B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0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adrant fo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Quadrant for infographics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83F18B1C-2F6B-9349-8DAB-48E7D54A83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4246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0EF89F6D-A8E2-0348-8488-D69D629143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4270" y="2271143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33">
            <a:extLst>
              <a:ext uri="{FF2B5EF4-FFF2-40B4-BE49-F238E27FC236}">
                <a16:creationId xmlns:a16="http://schemas.microsoft.com/office/drawing/2014/main" id="{A0723324-5918-2C42-9A87-949E736CBF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04270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8" name="Text Placeholder 33">
            <a:extLst>
              <a:ext uri="{FF2B5EF4-FFF2-40B4-BE49-F238E27FC236}">
                <a16:creationId xmlns:a16="http://schemas.microsoft.com/office/drawing/2014/main" id="{B4578909-EA57-4049-8339-75544D89FC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04246" y="2278497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FDFA13-DE4E-D74A-967B-DF86B2E018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AC52EB-2486-4E8F-B076-394C9E4D6BB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FE87C6-A422-44C8-ACAF-34E689290F23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6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adrant exte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2" y="4516073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Quadrant for infographics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83F18B1C-2F6B-9349-8DAB-48E7D54A83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63568" y="4333474"/>
            <a:ext cx="4114800" cy="180062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0EF89F6D-A8E2-0348-8488-D69D629143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63592" y="2204468"/>
            <a:ext cx="4114800" cy="180062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33">
            <a:extLst>
              <a:ext uri="{FF2B5EF4-FFF2-40B4-BE49-F238E27FC236}">
                <a16:creationId xmlns:a16="http://schemas.microsoft.com/office/drawing/2014/main" id="{A0723324-5918-2C42-9A87-949E736CBF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63592" y="4333474"/>
            <a:ext cx="4114800" cy="180062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8" name="Text Placeholder 33">
            <a:extLst>
              <a:ext uri="{FF2B5EF4-FFF2-40B4-BE49-F238E27FC236}">
                <a16:creationId xmlns:a16="http://schemas.microsoft.com/office/drawing/2014/main" id="{B4578909-EA57-4049-8339-75544D89FC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63568" y="2211822"/>
            <a:ext cx="4114800" cy="180062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FDFA13-DE4E-D74A-967B-DF86B2E018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AC52EB-2486-4E8F-B076-394C9E4D6BB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FE87C6-A422-44C8-ACAF-34E689290F23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8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D46810D-06AF-8048-A8FC-EB9C64BA98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286" y="2275167"/>
            <a:ext cx="1906500" cy="914400"/>
          </a:xfrm>
        </p:spPr>
        <p:txBody>
          <a:bodyPr lIns="0" rIns="0">
            <a:noAutofit/>
          </a:bodyPr>
          <a:lstStyle>
            <a:lvl1pPr>
              <a:defRPr sz="6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54AFA5-AF57-6040-82D7-328298E6D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286" y="3231646"/>
            <a:ext cx="4371153" cy="914400"/>
          </a:xfr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1800" b="0" i="0">
                <a:solidFill>
                  <a:srgbClr val="4A362B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1D0A30-5593-40C9-9453-438629C2E1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02545-480D-4E7B-9346-BAF45A820D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35EE8B-95EA-4038-994D-5F9FD147E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5AD46E-6202-4D45-AEE6-9E3FC0694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0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building, clothing&#10;&#10;Description automatically generated">
            <a:extLst>
              <a:ext uri="{FF2B5EF4-FFF2-40B4-BE49-F238E27FC236}">
                <a16:creationId xmlns:a16="http://schemas.microsoft.com/office/drawing/2014/main" id="{B16600C8-A851-494D-A5DF-470343F874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A2E959E-F30E-F643-947E-CE66F05DD8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2AFE612B-3DB1-C64D-BD3B-51ECDB8CE4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rgbClr val="4E3629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7F794D52-5437-F64A-97D5-34BE49EA9B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1975E737-A6D5-0E4E-AA04-5FECD0BE96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CAD913-B3D1-D145-A54B-58496F5971A5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F0904C-A879-D843-B633-25611F0A9B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411D17-F083-41F6-918B-798D71F778A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0E5B1C-BBF2-49B4-9888-69F0DADBBD7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2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hank you 2">
    <p:bg>
      <p:bgPr>
        <a:solidFill>
          <a:srgbClr val="72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7E9993A3-6C44-3E43-901B-8B5EA2ACF6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A101D4-18B6-9A46-8025-E830A44D3C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CD757BAF-41C4-7642-A4DE-49E96BDAD7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chemeClr val="bg1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63FD2FE0-050F-8C48-9CCE-7426577AFA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9B9976F2-AC01-0B48-8E64-DD931422FA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9DA60-A8F5-5C46-87BD-583E2F3FB50A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8DA1F36F-A66E-2744-9B9A-0F241EF7D8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-786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5DCFC1-0F99-EB42-9252-693A872EE5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27DC7F-5A5A-4C5E-9803-014AD28FF47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Confidential – © 2020 Oracle Internal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F94833-4AC2-476E-A6DE-A03E7A4DDD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A8E5EA-5030-48C4-99E7-E61D164BDE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98333D-FF3E-E64D-8889-26B8EFCA26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0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slid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B5A834A-43F9-4474-9552-1B566FAA27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pic>
        <p:nvPicPr>
          <p:cNvPr id="14" name="Picture 13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7C1B8942-1252-40E6-8C4B-37AD51638E2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rgbClr val="ECB85A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BCFA5F-5611-BA47-A551-0D3BA36CA7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ADB96B-56B7-46AB-80A5-E740BBCB8B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 – © 2020 Oracle 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0259F-EE98-4E77-9839-4C299CEA3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5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F6432D01-A6C7-114E-B0E4-99D85C2393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8"/>
          <a:stretch/>
        </p:blipFill>
        <p:spPr>
          <a:xfrm>
            <a:off x="7080948" y="212826"/>
            <a:ext cx="5111051" cy="2299468"/>
          </a:xfrm>
          <a:prstGeom prst="rect">
            <a:avLst/>
          </a:prstGeom>
        </p:spPr>
      </p:pic>
      <p:pic>
        <p:nvPicPr>
          <p:cNvPr id="13" name="Picture 12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1DB4A463-D340-944F-9609-68DBCA3E8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3"/>
          <a:stretch/>
        </p:blipFill>
        <p:spPr>
          <a:xfrm>
            <a:off x="9334" y="1125489"/>
            <a:ext cx="2864667" cy="16497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9A174D-36B9-9A49-AD57-EE666A0CE566}"/>
              </a:ext>
            </a:extLst>
          </p:cNvPr>
          <p:cNvSpPr/>
          <p:nvPr userDrawn="1"/>
        </p:nvSpPr>
        <p:spPr>
          <a:xfrm>
            <a:off x="10418601" y="5036959"/>
            <a:ext cx="261122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EBAD0F-FE4F-2F4E-95EB-338C4059E78B}"/>
              </a:ext>
            </a:extLst>
          </p:cNvPr>
          <p:cNvSpPr/>
          <p:nvPr userDrawn="1"/>
        </p:nvSpPr>
        <p:spPr>
          <a:xfrm>
            <a:off x="11502723" y="5644791"/>
            <a:ext cx="100826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01AE0-191D-0D4F-8D04-33B0884AFE47}"/>
              </a:ext>
            </a:extLst>
          </p:cNvPr>
          <p:cNvSpPr/>
          <p:nvPr userDrawn="1"/>
        </p:nvSpPr>
        <p:spPr>
          <a:xfrm>
            <a:off x="11008032" y="4790761"/>
            <a:ext cx="643642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070C1B-C4CA-9C4C-BBFD-7F9898CE084C}"/>
              </a:ext>
            </a:extLst>
          </p:cNvPr>
          <p:cNvSpPr/>
          <p:nvPr userDrawn="1"/>
        </p:nvSpPr>
        <p:spPr>
          <a:xfrm>
            <a:off x="10808761" y="5036959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226D1F-36E2-FB4B-94C3-CBD02190671F}"/>
              </a:ext>
            </a:extLst>
          </p:cNvPr>
          <p:cNvSpPr/>
          <p:nvPr userDrawn="1"/>
        </p:nvSpPr>
        <p:spPr>
          <a:xfrm>
            <a:off x="11508670" y="56468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rgbClr val="ECB85A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5421AE-3506-4D43-95C5-E39AB50FF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B4C9E13-DA16-49DD-BFBD-74BB1FA200C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A4113C-20DC-4967-AA08-3F6C42E69B6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E3DB1-B881-493F-8F99-117753D3049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2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slide with b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A6A809C4-004B-41C4-A764-304E91EF7D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16F8285-7F80-9E47-812A-1A8AFBF908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68" y="838952"/>
            <a:ext cx="1345809" cy="1718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3AB50-F71A-C141-8E4C-4C3726E160B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7D5317-746C-4CF0-AEEE-2D7626ECBD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71D98D-6B46-48EF-8D0D-2AAA099A55E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A4C97F1E-BE16-AA42-BFFE-49B2AA09D2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3"/>
          <a:stretch/>
        </p:blipFill>
        <p:spPr>
          <a:xfrm flipH="1">
            <a:off x="7263302" y="224473"/>
            <a:ext cx="4928697" cy="2612033"/>
          </a:xfrm>
          <a:prstGeom prst="rect">
            <a:avLst/>
          </a:prstGeom>
        </p:spPr>
      </p:pic>
      <p:pic>
        <p:nvPicPr>
          <p:cNvPr id="12" name="Picture 11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5F7F53D4-47BD-9145-A247-BCC9EDCB79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5" b="27845"/>
          <a:stretch/>
        </p:blipFill>
        <p:spPr>
          <a:xfrm>
            <a:off x="-1" y="5667593"/>
            <a:ext cx="3807059" cy="119040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16F8285-7F80-9E47-812A-1A8AFBF908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68" y="838952"/>
            <a:ext cx="1345809" cy="1718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A5C7BD-760D-5147-B15C-5257558DF45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53DE52-AC7B-4161-B95D-697859A9200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213284-E15E-4389-B747-0878740056C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5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F6432D01-A6C7-114E-B0E4-99D85C2393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8"/>
          <a:stretch/>
        </p:blipFill>
        <p:spPr>
          <a:xfrm>
            <a:off x="7080948" y="212826"/>
            <a:ext cx="5111051" cy="2299468"/>
          </a:xfrm>
          <a:prstGeom prst="rect">
            <a:avLst/>
          </a:prstGeom>
        </p:spPr>
      </p:pic>
      <p:pic>
        <p:nvPicPr>
          <p:cNvPr id="13" name="Picture 12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1DB4A463-D340-944F-9609-68DBCA3E8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3"/>
          <a:stretch/>
        </p:blipFill>
        <p:spPr>
          <a:xfrm>
            <a:off x="9334" y="1125489"/>
            <a:ext cx="2864667" cy="16497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9A174D-36B9-9A49-AD57-EE666A0CE566}"/>
              </a:ext>
            </a:extLst>
          </p:cNvPr>
          <p:cNvSpPr/>
          <p:nvPr userDrawn="1"/>
        </p:nvSpPr>
        <p:spPr>
          <a:xfrm>
            <a:off x="10418601" y="5036959"/>
            <a:ext cx="261122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EBAD0F-FE4F-2F4E-95EB-338C4059E78B}"/>
              </a:ext>
            </a:extLst>
          </p:cNvPr>
          <p:cNvSpPr/>
          <p:nvPr userDrawn="1"/>
        </p:nvSpPr>
        <p:spPr>
          <a:xfrm>
            <a:off x="11502723" y="5644791"/>
            <a:ext cx="100826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01AE0-191D-0D4F-8D04-33B0884AFE47}"/>
              </a:ext>
            </a:extLst>
          </p:cNvPr>
          <p:cNvSpPr/>
          <p:nvPr userDrawn="1"/>
        </p:nvSpPr>
        <p:spPr>
          <a:xfrm>
            <a:off x="11008032" y="4790761"/>
            <a:ext cx="643642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070C1B-C4CA-9C4C-BBFD-7F9898CE084C}"/>
              </a:ext>
            </a:extLst>
          </p:cNvPr>
          <p:cNvSpPr/>
          <p:nvPr userDrawn="1"/>
        </p:nvSpPr>
        <p:spPr>
          <a:xfrm>
            <a:off x="10808761" y="5036959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226D1F-36E2-FB4B-94C3-CBD02190671F}"/>
              </a:ext>
            </a:extLst>
          </p:cNvPr>
          <p:cNvSpPr/>
          <p:nvPr userDrawn="1"/>
        </p:nvSpPr>
        <p:spPr>
          <a:xfrm>
            <a:off x="11508670" y="56468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lang="en-US" sz="1600" b="0" i="0" kern="1200" dirty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D732C4C-DA70-0042-B009-10E37C1013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1CE04F3-8912-47E4-834D-89C2BAF9EEB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AD337C-619D-4AAC-8ECC-D9CE43DFCB4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407DA-952F-46A6-BF37-E6B0231DF5B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2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ark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01B341-CE4F-4A4A-83C2-9813F15E75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90D434-9F80-4D7D-840A-0535E9467C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AEB73-FD9D-4BDC-8014-8A23904D57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4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Remote speak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8B0DA0-F967-2742-83CF-A94F1A88E5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59226" y="1729568"/>
            <a:ext cx="6184238" cy="482019"/>
          </a:xfrm>
        </p:spPr>
        <p:txBody>
          <a:bodyPr lIns="0">
            <a:noAutofit/>
          </a:bodyPr>
          <a:lstStyle>
            <a:lvl1pPr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5E64C9-9C43-0840-BE43-4074F7178F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59226" y="2852531"/>
            <a:ext cx="6184237" cy="2587963"/>
          </a:xfrm>
        </p:spPr>
        <p:txBody>
          <a:bodyPr lIns="0" anchor="ctr" anchorCtr="0">
            <a:noAutofit/>
          </a:bodyPr>
          <a:lstStyle>
            <a:lvl1pPr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20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228600">
              <a:spcBef>
                <a:spcPts val="0"/>
              </a:spcBef>
              <a:buClr>
                <a:schemeClr val="bg1"/>
              </a:buClr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83AB1BC-2635-8847-B41C-2FADD8B3257E}"/>
              </a:ext>
            </a:extLst>
          </p:cNvPr>
          <p:cNvSpPr/>
          <p:nvPr userDrawn="1"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D3678D-880F-6545-80F0-0F8C8579C9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D20634-3E03-42BA-9E65-8D474CE5DB1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8B8078"/>
                </a:solidFill>
              </a:defRPr>
            </a:lvl1pPr>
          </a:lstStyle>
          <a:p>
            <a:r>
              <a:rPr lang="en-US"/>
              <a:t>Confidential – © 2020 Oracle Internal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8B103B-7B4E-4EF2-B2AC-56C456AA730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8B8078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and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/>
          <a:stretch/>
        </p:blipFill>
        <p:spPr>
          <a:xfrm>
            <a:off x="6337183" y="565565"/>
            <a:ext cx="5854818" cy="316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4470" y="2302901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One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AFAB69-F72F-B44B-BB67-D4480049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10110436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5B432C7-6194-C04D-8607-A1DFBA321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153" y="2302995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6493D53-065B-674D-B762-76404273F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61153" y="2822169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D2FB6D0-D95C-6242-A795-CCD93D8A2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1153" y="3341343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25DA43B-4E3A-394F-B8B3-16A0A25D8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1153" y="3860517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EC907BF-0F79-AE40-A0E1-10EDEEBB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1153" y="4379689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FD898F-103C-F14D-85A5-5DFDF32D1E06}"/>
              </a:ext>
            </a:extLst>
          </p:cNvPr>
          <p:cNvSpPr/>
          <p:nvPr userDrawn="1"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3E966DA-E5B9-074E-B0AA-F5451AF51BA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064470" y="2822098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Two</a:t>
            </a:r>
          </a:p>
          <a:p>
            <a:pPr lvl="0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5FDD008-E0E6-4746-AB5B-78D012E92B2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064470" y="3341295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5DE72B7-8353-7C47-A8C2-69DED713D17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64470" y="3860492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Four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D1BD307-5E4B-9647-A402-54CF30BEC3C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2064470" y="4379689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Five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720989-2482-AB44-A4C6-51E24E7790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F703C9-4FDD-4F44-9D4C-DE37399565B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42AF7-5BA7-456C-A09B-16DC37B984D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8AFA1C8-063D-48B1-AD4E-5E6897F06DB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250C7C-7F0B-2B44-AAA6-883F6AB7E0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54B90B0-B853-6F47-ACDA-C26DB60F0F3D}"/>
              </a:ext>
            </a:extLst>
          </p:cNvPr>
          <p:cNvSpPr txBox="1">
            <a:spLocks/>
          </p:cNvSpPr>
          <p:nvPr userDrawn="1"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endParaRPr lang="en-US" sz="1400" b="0" i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90252080-E2D5-6447-93EB-F3E1BDF7CD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6" y="2346183"/>
            <a:ext cx="9983786" cy="2242890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C9068F71-E098-E049-81D3-5491AAF8DE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6" y="5239646"/>
            <a:ext cx="998378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87089DAA-9281-6045-B621-B0A8295117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96" y="5564669"/>
            <a:ext cx="998378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Picture Placeholder 19">
            <a:extLst>
              <a:ext uri="{FF2B5EF4-FFF2-40B4-BE49-F238E27FC236}">
                <a16:creationId xmlns:a16="http://schemas.microsoft.com/office/drawing/2014/main" id="{806BB0D3-072D-8D47-8C70-E1851CE928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8096" y="955256"/>
            <a:ext cx="2589212" cy="110690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65B80A-580D-054A-A47B-A7433DB02574}"/>
              </a:ext>
            </a:extLst>
          </p:cNvPr>
          <p:cNvSpPr/>
          <p:nvPr userDrawn="1"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2846F1-7A16-524E-98CA-4D4F833E63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C62E7F-282B-48B1-B108-B32B3016C36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4A5CEE-4E2B-4A73-B504-17B364D970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5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660ACC2F-3202-B843-8CCE-6D68B1FAAF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0545" y="4661231"/>
            <a:ext cx="6315978" cy="218094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63B99ECC-6BAB-0F46-88DB-26AE80C34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30545" y="4952092"/>
            <a:ext cx="6315978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38A1ED2B-730F-DB4F-8E69-07241B0A49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30545" y="1850640"/>
            <a:ext cx="6315978" cy="225153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4BA13B-C4E1-6147-9655-829168E5E266}"/>
              </a:ext>
            </a:extLst>
          </p:cNvPr>
          <p:cNvSpPr/>
          <p:nvPr userDrawn="1"/>
        </p:nvSpPr>
        <p:spPr>
          <a:xfrm>
            <a:off x="5430546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E12F1A-E94A-0A4E-A3DE-82C421C99E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3CB455-1A65-4638-A09E-2C0F6C4FCC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8B8078"/>
                </a:solidFill>
              </a:defRPr>
            </a:lvl1pPr>
          </a:lstStyle>
          <a:p>
            <a:r>
              <a:rPr lang="en-US"/>
              <a:t>Confidential – © 2020 Oracle Internal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AE9173-05B9-4760-A0D4-0486B3A93C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8B8078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6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Quot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94572D87-83C8-4D60-8607-77A65AD000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F65EEC53-4965-C84F-B964-03CF9283D5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214" y="1101969"/>
            <a:ext cx="9165494" cy="2975336"/>
          </a:xfrm>
        </p:spPr>
        <p:txBody>
          <a:bodyPr lIns="0" anchor="b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1AD57123-EDE4-954E-9A92-A3083B1C2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0214" y="4637490"/>
            <a:ext cx="9165494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9C7075CA-1EBB-F043-A768-C5814E1A58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0214" y="4962513"/>
            <a:ext cx="9165494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C74FEB-50F3-4449-8D38-99E6A564975E}"/>
              </a:ext>
            </a:extLst>
          </p:cNvPr>
          <p:cNvSpPr/>
          <p:nvPr userDrawn="1"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066F36DD-F60C-6546-9240-CD06125DC8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621" y="6349718"/>
            <a:ext cx="38644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2AD2F-E71B-794F-9680-FD1C16A0CC41}"/>
              </a:ext>
            </a:extLst>
          </p:cNvPr>
          <p:cNvSpPr txBox="1"/>
          <p:nvPr userDrawn="1"/>
        </p:nvSpPr>
        <p:spPr>
          <a:xfrm>
            <a:off x="944517" y="6415801"/>
            <a:ext cx="598442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Confidential – Oracle Internal/Restricted/Highly Restricted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F76C97-2AF5-984A-BC34-9ABED7D388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9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Title-Only Layout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223D3-3779-694D-9236-3435D6E11EC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0E89AB-6D7B-49FA-ADF8-AEB0F9FA18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E12AE-F7AF-4B88-AFCF-500337337F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ark Title and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 and Subtitle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078BDD-8EA2-624D-943D-2407A6AEE21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263D7-266C-473E-8BFC-E503931B93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E0C3C-13B8-4CC1-ABD8-21EFBE4158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9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with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n animal&#10;&#10;Description automatically generated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Two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95" y="2289175"/>
            <a:ext cx="502920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0A188CAD-EDD5-0B4B-ACA6-7BB921B673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49192" y="2289175"/>
            <a:ext cx="502920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A68151-38C2-F047-9B1D-873CB0266E4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2A4872-B0A5-43FD-A327-341D445E656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7BFA47-C221-4BA6-9841-6BFC2DFDFC4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0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with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n animal&#10;&#10;Description automatically generated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Three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95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8BB1C4CD-239E-1A45-BED4-F5593A57A2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7508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C944C2F4-C444-E840-AF85-154A3F44C6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06922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CFFDFB-8501-0343-938F-C9B2D425F0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7DB035-D1FE-4209-9C43-A445939A1E0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E0A65D-A848-4913-A21F-E28B98EC672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 with b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B5F97872-A8E7-4983-882E-ED121CE6B1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pic>
        <p:nvPicPr>
          <p:cNvPr id="11" name="Picture 10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D10A2AE4-7C9C-4FBA-90B0-0F9F3467EAE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EC80B273-05EE-354F-BDB5-4D3CADE788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621" y="6349718"/>
            <a:ext cx="38644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1E6192-0966-E748-B75F-334DC4B5AAF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FEE8A7-2ADE-4470-B07B-CD5C5C46C5E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050568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/>
              <a:t>Confidential – © 2020 Oracle Internal</a:t>
            </a:r>
          </a:p>
        </p:txBody>
      </p:sp>
    </p:spTree>
    <p:extLst>
      <p:ext uri="{BB962C8B-B14F-4D97-AF65-F5344CB8AC3E}">
        <p14:creationId xmlns:p14="http://schemas.microsoft.com/office/powerpoint/2010/main" val="23677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Quadrant fo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n animal&#10;&#10;Description automatically generated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Quadrant for infographics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83F18B1C-2F6B-9349-8DAB-48E7D54A83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4246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0EF89F6D-A8E2-0348-8488-D69D629143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4270" y="2271143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33">
            <a:extLst>
              <a:ext uri="{FF2B5EF4-FFF2-40B4-BE49-F238E27FC236}">
                <a16:creationId xmlns:a16="http://schemas.microsoft.com/office/drawing/2014/main" id="{A0723324-5918-2C42-9A87-949E736CBF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04270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8" name="Text Placeholder 33">
            <a:extLst>
              <a:ext uri="{FF2B5EF4-FFF2-40B4-BE49-F238E27FC236}">
                <a16:creationId xmlns:a16="http://schemas.microsoft.com/office/drawing/2014/main" id="{B4578909-EA57-4049-8339-75544D89FC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04246" y="2278497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E29D9-DAA7-2E49-89A3-03DD810EEA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AF8335-2BFD-424C-A8D6-CE03AA2A3F9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CD96A0-FE1C-4E74-9435-B0AAB4B9DBC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8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5CFAFF-A02A-3C47-8BEF-C0EB011E7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D46810D-06AF-8048-A8FC-EB9C64BA98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286" y="2275167"/>
            <a:ext cx="1755671" cy="914400"/>
          </a:xfrm>
        </p:spPr>
        <p:txBody>
          <a:bodyPr lIns="0" rIns="0">
            <a:noAutofit/>
          </a:bodyPr>
          <a:lstStyle>
            <a:lvl1pPr>
              <a:defRPr sz="6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54AFA5-AF57-6040-82D7-328298E6D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286" y="3231646"/>
            <a:ext cx="4371153" cy="914400"/>
          </a:xfr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4F3913-8DB3-9B4C-A599-4E9263CFB7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722C6F-0E65-463D-BA3E-E6A6845F750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67B32A-89AC-4868-806F-3B49979E64F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1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building, clothing&#10;&#10;Description automatically generated">
            <a:extLst>
              <a:ext uri="{FF2B5EF4-FFF2-40B4-BE49-F238E27FC236}">
                <a16:creationId xmlns:a16="http://schemas.microsoft.com/office/drawing/2014/main" id="{B16600C8-A851-494D-A5DF-470343F874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A2E959E-F30E-F643-947E-CE66F05DD8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2AFE612B-3DB1-C64D-BD3B-51ECDB8CE4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chemeClr val="bg1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7F794D52-5437-F64A-97D5-34BE49EA9B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1975E737-A6D5-0E4E-AA04-5FECD0BE96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CAD913-B3D1-D145-A54B-58496F5971A5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C8C321-EE6C-4746-A970-ABC3DF5227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35BE94-6B90-48B3-8BB2-724D091738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C5CCC6-EACD-4851-BF17-0A08CC1A10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hank you 2">
    <p:bg>
      <p:bgPr>
        <a:solidFill>
          <a:srgbClr val="72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7E9993A3-6C44-3E43-901B-8B5EA2ACF6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A101D4-18B6-9A46-8025-E830A44D3C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CD757BAF-41C4-7642-A4DE-49E96BDAD7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chemeClr val="bg1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63FD2FE0-050F-8C48-9CCE-7426577AFA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9B9976F2-AC01-0B48-8E64-DD931422FA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9DA60-A8F5-5C46-87BD-583E2F3FB50A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8DA1F36F-A66E-2744-9B9A-0F241EF7D8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3CDFFB6-69E0-1945-A6FC-4A46E9DBD3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EA59A9-1FF3-4EFD-98EB-55C50EBCF63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Confidential – © 2020 Oracle Internal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15A8DD-D1C6-4413-B8AE-4F36F73AD38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033ABF72-EA61-493C-9C80-2766E330E9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pic>
        <p:nvPicPr>
          <p:cNvPr id="11" name="Picture 10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A4C97F1E-BE16-AA42-BFFE-49B2AA09D2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3"/>
          <a:stretch/>
        </p:blipFill>
        <p:spPr>
          <a:xfrm flipH="1">
            <a:off x="7263302" y="224473"/>
            <a:ext cx="4928697" cy="2612033"/>
          </a:xfrm>
          <a:prstGeom prst="rect">
            <a:avLst/>
          </a:prstGeom>
        </p:spPr>
      </p:pic>
      <p:pic>
        <p:nvPicPr>
          <p:cNvPr id="12" name="Picture 11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5F7F53D4-47BD-9145-A247-BCC9EDCB79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5" b="27845"/>
          <a:stretch/>
        </p:blipFill>
        <p:spPr>
          <a:xfrm>
            <a:off x="-1" y="5667593"/>
            <a:ext cx="3807059" cy="119040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933DBA-8C55-E84B-B9A6-D9E630A11DF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8DF406-0086-41A3-9977-669EBDA1214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53E6C-3F22-4EB7-A2A6-4B93AD63B5E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7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A4C97F1E-BE16-AA42-BFFE-49B2AA09D2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3"/>
          <a:stretch/>
        </p:blipFill>
        <p:spPr>
          <a:xfrm flipH="1">
            <a:off x="7263302" y="224473"/>
            <a:ext cx="4928697" cy="2612033"/>
          </a:xfrm>
          <a:prstGeom prst="rect">
            <a:avLst/>
          </a:prstGeom>
        </p:spPr>
      </p:pic>
      <p:pic>
        <p:nvPicPr>
          <p:cNvPr id="12" name="Picture 11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5F7F53D4-47BD-9145-A247-BCC9EDCB79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5" b="27845"/>
          <a:stretch/>
        </p:blipFill>
        <p:spPr>
          <a:xfrm>
            <a:off x="-1" y="5667593"/>
            <a:ext cx="3807059" cy="119040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933DBA-8C55-E84B-B9A6-D9E630A11D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8DF406-0086-41A3-9977-669EBDA1214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53E6C-3F22-4EB7-A2A6-4B93AD63B5E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2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Ligh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7D596B-4276-C840-B6F0-D309028DB4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03394-9473-4450-8FF2-944DA47113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9A7D7-1838-4598-8915-BF0739FE03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5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Remote speak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8B0DA0-F967-2742-83CF-A94F1A88E5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9226" y="1729568"/>
            <a:ext cx="6184238" cy="482019"/>
          </a:xfrm>
        </p:spPr>
        <p:txBody>
          <a:bodyPr lIns="0" anchor="b">
            <a:noAutofit/>
          </a:bodyPr>
          <a:lstStyle>
            <a:lvl1pPr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5E64C9-9C43-0840-BE43-4074F7178F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59226" y="2852531"/>
            <a:ext cx="6184237" cy="2587963"/>
          </a:xfrm>
        </p:spPr>
        <p:txBody>
          <a:bodyPr lIns="0" anchor="ctr" anchorCtr="0">
            <a:noAutofit/>
          </a:bodyPr>
          <a:lstStyle>
            <a:lvl1pPr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20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228600">
              <a:spcBef>
                <a:spcPts val="0"/>
              </a:spcBef>
              <a:buClr>
                <a:schemeClr val="bg1"/>
              </a:buCl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83AB1BC-2635-8847-B41C-2FADD8B3257E}"/>
              </a:ext>
            </a:extLst>
          </p:cNvPr>
          <p:cNvSpPr/>
          <p:nvPr userDrawn="1"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32DB3A-2849-8D4A-8B24-9ED495A43E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85F9F-E87E-4E84-A301-568289B1B27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35E76-93B0-4F75-B106-DAFB903A2B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5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and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565663"/>
            <a:ext cx="5854818" cy="3169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4470" y="2302901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One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AFAB69-F72F-B44B-BB67-D4480049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10110436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5B432C7-6194-C04D-8607-A1DFBA321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153" y="2302995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6493D53-065B-674D-B762-76404273F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61153" y="2822169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D2FB6D0-D95C-6242-A795-CCD93D8A2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1153" y="3341343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25DA43B-4E3A-394F-B8B3-16A0A25D8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1153" y="3860517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EC907BF-0F79-AE40-A0E1-10EDEEBB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1153" y="4379689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FD898F-103C-F14D-85A5-5DFDF32D1E06}"/>
              </a:ext>
            </a:extLst>
          </p:cNvPr>
          <p:cNvSpPr/>
          <p:nvPr userDrawn="1"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3E966DA-E5B9-074E-B0AA-F5451AF51BA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064470" y="2822098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Two</a:t>
            </a:r>
          </a:p>
          <a:p>
            <a:pPr lvl="0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5FDD008-E0E6-4746-AB5B-78D012E92B2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064470" y="3341295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5DE72B7-8353-7C47-A8C2-69DED713D17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64470" y="3860492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Four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D1BD307-5E4B-9647-A402-54CF30BEC3C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2064470" y="4379689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Five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7138000-7156-634F-A6D0-6F76902523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AAAFB-2FCD-498D-B547-AC9CE371CC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62BB0-137B-434F-A197-25B5626B034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0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F6839A-7020-4254-BB27-017A025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14D97-2391-495E-8C13-180C0EB28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3B6C0B-A6D8-4755-9395-F94ECF5A0491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46C395-84D2-B842-A7E3-2D0A40669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7515" y="6356350"/>
            <a:ext cx="386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B8078"/>
                </a:solidFill>
                <a:latin typeface="+mn-lt"/>
                <a:cs typeface="Oracle Sans" panose="020B0503020204020204" pitchFamily="34" charset="0"/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FF067D-4DD6-1945-911D-846CE543D5C2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C585BC-CCE3-468E-BD8A-AE9B6B316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95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B8078"/>
                </a:solidFill>
                <a:latin typeface="+mn-lt"/>
                <a:cs typeface="Oracle Sans" panose="020B0503020204020204" pitchFamily="34" charset="0"/>
              </a:defRPr>
            </a:lvl1pPr>
          </a:lstStyle>
          <a:p>
            <a:r>
              <a:rPr lang="en-US"/>
              <a:t>Confidential – © 2020 Oracle Internal</a:t>
            </a:r>
          </a:p>
        </p:txBody>
      </p:sp>
    </p:spTree>
    <p:extLst>
      <p:ext uri="{BB962C8B-B14F-4D97-AF65-F5344CB8AC3E}">
        <p14:creationId xmlns:p14="http://schemas.microsoft.com/office/powerpoint/2010/main" val="957631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19" r:id="rId2"/>
    <p:sldLayoutId id="2147483733" r:id="rId3"/>
    <p:sldLayoutId id="2147483721" r:id="rId4"/>
    <p:sldLayoutId id="2147483734" r:id="rId5"/>
    <p:sldLayoutId id="2147483756" r:id="rId6"/>
    <p:sldLayoutId id="2147483682" r:id="rId7"/>
    <p:sldLayoutId id="2147483678" r:id="rId8"/>
    <p:sldLayoutId id="2147483683" r:id="rId9"/>
    <p:sldLayoutId id="2147483693" r:id="rId10"/>
    <p:sldLayoutId id="2147483723" r:id="rId11"/>
    <p:sldLayoutId id="2147483724" r:id="rId12"/>
    <p:sldLayoutId id="2147483725" r:id="rId13"/>
    <p:sldLayoutId id="2147483757" r:id="rId14"/>
    <p:sldLayoutId id="2147483726" r:id="rId15"/>
    <p:sldLayoutId id="2147483758" r:id="rId16"/>
    <p:sldLayoutId id="2147483679" r:id="rId17"/>
    <p:sldLayoutId id="2147483759" r:id="rId18"/>
    <p:sldLayoutId id="2147483727" r:id="rId19"/>
    <p:sldLayoutId id="2147483729" r:id="rId20"/>
    <p:sldLayoutId id="2147483755" r:id="rId21"/>
    <p:sldLayoutId id="2147483730" r:id="rId22"/>
    <p:sldLayoutId id="2147483731" r:id="rId23"/>
    <p:sldLayoutId id="2147483732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eorgia" panose="02040502050405020303" pitchFamily="18" charset="0"/>
          <a:ea typeface="+mj-ea"/>
          <a:cs typeface="Oracle Sans" panose="020B0503020204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82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F6839A-7020-4254-BB27-017A025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14D97-2391-495E-8C13-180C0EB28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3B6C0B-A6D8-4755-9395-F94ECF5A0491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46C395-84D2-B842-A7E3-2D0A40669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7515" y="6356350"/>
            <a:ext cx="386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+mn-lt"/>
                <a:cs typeface="Oracle Sans" panose="020B0503020204020204" pitchFamily="34" charset="0"/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BF6404-9E78-844F-B5FC-770CD9591C85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168A7-4574-4FD8-965C-D37BC160E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95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 – © 2020 Oracle Internal</a:t>
            </a:r>
          </a:p>
        </p:txBody>
      </p:sp>
    </p:spTree>
    <p:extLst>
      <p:ext uri="{BB962C8B-B14F-4D97-AF65-F5344CB8AC3E}">
        <p14:creationId xmlns:p14="http://schemas.microsoft.com/office/powerpoint/2010/main" val="266448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Georgia" panose="02040502050405020303" pitchFamily="18" charset="0"/>
          <a:ea typeface="+mj-ea"/>
          <a:cs typeface="Oracle Sans" panose="020B0503020204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421C9-F4E3-40F3-86DC-C26252C8E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Using Jupyter Notebooks for OCI Python SDK/CLI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1BFF72-C784-4BE1-BE26-D8BABFB623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07C32-CB1B-4A55-A9FA-3C074BD10D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36CA8D-25E1-483D-AFCC-2E65FCFA6F6D}"/>
              </a:ext>
            </a:extLst>
          </p:cNvPr>
          <p:cNvSpPr txBox="1"/>
          <p:nvPr/>
        </p:nvSpPr>
        <p:spPr>
          <a:xfrm>
            <a:off x="950735" y="1659286"/>
            <a:ext cx="105671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Widely Used Tool for Python  – particularly in Science and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Showcases both code and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Allows Markdown for better documentation including images, videos and </a:t>
            </a:r>
            <a:r>
              <a:rPr lang="en-US" sz="2400" dirty="0" err="1"/>
              <a:t>LaTex</a:t>
            </a:r>
            <a:r>
              <a:rPr lang="en-US" sz="2400" dirty="0"/>
              <a:t> for quality presentations.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Better organization of developed code using TOCs and Sections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to use work from others as a starting point – GitHub Notebooks for OCI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run cell by cell to get a better understanding of the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to install extensions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convert Notebook to pdf and/or 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Docker Containers capable for Jupyter Labs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GitHub supports Jupyter notebook extensions for easy viewing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Easily parse JSON output from CLI or SDK</a:t>
            </a:r>
          </a:p>
        </p:txBody>
      </p:sp>
    </p:spTree>
    <p:extLst>
      <p:ext uri="{BB962C8B-B14F-4D97-AF65-F5344CB8AC3E}">
        <p14:creationId xmlns:p14="http://schemas.microsoft.com/office/powerpoint/2010/main" val="45368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421C9-F4E3-40F3-86DC-C26252C8E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Reporting Examples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1BFF72-C784-4BE1-BE26-D8BABFB623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07C32-CB1B-4A55-A9FA-3C074BD10D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0782A-65EB-4D56-8556-F0BA11380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404" y="436028"/>
            <a:ext cx="7256666" cy="642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12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421C9-F4E3-40F3-86DC-C26252C8E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Reporting Examples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1BFF72-C784-4BE1-BE26-D8BABFB623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07C32-CB1B-4A55-A9FA-3C074BD10D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9A492-B736-461C-9B7D-321305533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105" y="1138135"/>
            <a:ext cx="7745029" cy="494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88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421C9-F4E3-40F3-86DC-C26252C8E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Reporting Examples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1BFF72-C784-4BE1-BE26-D8BABFB623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07C32-CB1B-4A55-A9FA-3C074BD10D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3CB38-5146-42E7-854B-928F78991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68" y="1234829"/>
            <a:ext cx="10825264" cy="48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78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421C9-F4E3-40F3-86DC-C26252C8E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Jupyter with Native Cloud Python SDK and CLI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1BFF72-C784-4BE1-BE26-D8BABFB623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07C32-CB1B-4A55-A9FA-3C074BD10D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36CA8D-25E1-483D-AFCC-2E65FCFA6F6D}"/>
              </a:ext>
            </a:extLst>
          </p:cNvPr>
          <p:cNvSpPr txBox="1"/>
          <p:nvPr/>
        </p:nvSpPr>
        <p:spPr>
          <a:xfrm>
            <a:off x="1332689" y="1781723"/>
            <a:ext cx="76410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CLI – assemble and run CLI using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Code assistants and color themes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Reference Links to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Architecture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Useful Python 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Magic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PDF report from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Slide Deck from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nbViewer.org for viewing Notebooks</a:t>
            </a:r>
          </a:p>
        </p:txBody>
      </p:sp>
    </p:spTree>
    <p:extLst>
      <p:ext uri="{BB962C8B-B14F-4D97-AF65-F5344CB8AC3E}">
        <p14:creationId xmlns:p14="http://schemas.microsoft.com/office/powerpoint/2010/main" val="123284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1855A-5E66-48AF-B8DB-33062787C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764" y="2465914"/>
            <a:ext cx="9887834" cy="629392"/>
          </a:xfrm>
        </p:spPr>
        <p:txBody>
          <a:bodyPr/>
          <a:lstStyle/>
          <a:p>
            <a:r>
              <a:rPr lang="en-US" sz="4800" dirty="0"/>
              <a:t>Terraform Demo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5D3901-3174-49E3-B1BB-B1AB0A59A9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3ED98-856D-49EA-BAEC-407E450E3E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3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A8520-6D48-4B6B-98DA-29AF456F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JupyterCloud</a:t>
            </a:r>
            <a:r>
              <a:rPr lang="en-US" dirty="0"/>
              <a:t> Repo on GitHub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1113BA-4DFB-4EFB-A228-10292CAF93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05771-7122-488B-98AC-AF1CB14039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7C9631-F2FC-4C18-A44D-BC4569C02C3F}"/>
              </a:ext>
            </a:extLst>
          </p:cNvPr>
          <p:cNvSpPr txBox="1"/>
          <p:nvPr/>
        </p:nvSpPr>
        <p:spPr>
          <a:xfrm>
            <a:off x="1143958" y="14038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https://github.com/waters262/JupyterCloud.git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FBFAA-7E1D-4A8F-BDB4-DA5CD153A0E0}"/>
              </a:ext>
            </a:extLst>
          </p:cNvPr>
          <p:cNvSpPr txBox="1"/>
          <p:nvPr/>
        </p:nvSpPr>
        <p:spPr>
          <a:xfrm>
            <a:off x="1871452" y="2107909"/>
            <a:ext cx="29366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Authentication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Terraform Ops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Bastion Ops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Monitoring Ops</a:t>
            </a:r>
          </a:p>
          <a:p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B83F8-FC2C-4B11-B8E5-B631DE399C3C}"/>
              </a:ext>
            </a:extLst>
          </p:cNvPr>
          <p:cNvSpPr txBox="1"/>
          <p:nvPr/>
        </p:nvSpPr>
        <p:spPr>
          <a:xfrm>
            <a:off x="1000733" y="4715525"/>
            <a:ext cx="6096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https://gist.github.com/waters262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665BDC-372C-4661-9396-A4C18AB7549B}"/>
              </a:ext>
            </a:extLst>
          </p:cNvPr>
          <p:cNvSpPr txBox="1"/>
          <p:nvPr/>
        </p:nvSpPr>
        <p:spPr>
          <a:xfrm>
            <a:off x="1749856" y="5243550"/>
            <a:ext cx="3637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GitHub Reports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4152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421C9-F4E3-40F3-86DC-C26252C8E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for </a:t>
            </a:r>
            <a:r>
              <a:rPr lang="en-US" dirty="0" err="1"/>
              <a:t>Contibuters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1BFF72-C784-4BE1-BE26-D8BABFB623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07C32-CB1B-4A55-A9FA-3C074BD10D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36CA8D-25E1-483D-AFCC-2E65FCFA6F6D}"/>
              </a:ext>
            </a:extLst>
          </p:cNvPr>
          <p:cNvSpPr txBox="1"/>
          <p:nvPr/>
        </p:nvSpPr>
        <p:spPr>
          <a:xfrm>
            <a:off x="1371600" y="2297289"/>
            <a:ext cx="92843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Contributions are what make the open source community such an amazing place to learn, inspire, and create. Any contributions you make are **greatly appreciated**.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have a suggestion that would make this better, please fork the repo and create a pull request. You can also simply open an issue with the tag "enhancement".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Don't forget to give the project a star! Thanks again!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1. Fork the Project</a:t>
            </a:r>
          </a:p>
          <a:p>
            <a:r>
              <a:rPr lang="en-US" dirty="0"/>
              <a:t>2. Create your Feature Branch (`git checkout -b feature/</a:t>
            </a:r>
            <a:r>
              <a:rPr lang="en-US" dirty="0" err="1"/>
              <a:t>AmazingFeature</a:t>
            </a:r>
            <a:r>
              <a:rPr lang="en-US" dirty="0"/>
              <a:t>`)</a:t>
            </a:r>
          </a:p>
          <a:p>
            <a:r>
              <a:rPr lang="en-US" dirty="0"/>
              <a:t>3. Commit your Changes (`git commit -m 'Add some </a:t>
            </a:r>
            <a:r>
              <a:rPr lang="en-US" dirty="0" err="1"/>
              <a:t>AmazingFeature</a:t>
            </a:r>
            <a:r>
              <a:rPr lang="en-US" dirty="0"/>
              <a:t>’`)</a:t>
            </a:r>
          </a:p>
          <a:p>
            <a:r>
              <a:rPr lang="en-US" dirty="0"/>
              <a:t>4. Push to the Branch (`git push origin feature/</a:t>
            </a:r>
            <a:r>
              <a:rPr lang="en-US" dirty="0" err="1"/>
              <a:t>AmazingFeature</a:t>
            </a:r>
            <a:r>
              <a:rPr lang="en-US" dirty="0"/>
              <a:t>`)</a:t>
            </a:r>
          </a:p>
          <a:p>
            <a:r>
              <a:rPr lang="en-US" dirty="0"/>
              <a:t>5. Open a Pull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EA7700-9DC1-4B18-A7EA-76BB3CCA5CFB}"/>
              </a:ext>
            </a:extLst>
          </p:cNvPr>
          <p:cNvSpPr txBox="1"/>
          <p:nvPr/>
        </p:nvSpPr>
        <p:spPr>
          <a:xfrm>
            <a:off x="1564937" y="1561449"/>
            <a:ext cx="6096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https://github.com/waters262/JupyterCloud</a:t>
            </a:r>
          </a:p>
        </p:txBody>
      </p:sp>
    </p:spTree>
    <p:extLst>
      <p:ext uri="{BB962C8B-B14F-4D97-AF65-F5344CB8AC3E}">
        <p14:creationId xmlns:p14="http://schemas.microsoft.com/office/powerpoint/2010/main" val="3627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1A56C-3503-41A3-8452-981417B0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Cell 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5A056B-CC43-471B-A6B1-8AC3C3D12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4A5D2-35BE-463C-AA99-89D9DD051C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07AF3-7675-4EAC-8B02-F09D892FD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757" y="946854"/>
            <a:ext cx="9025741" cy="534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19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0912E-AAC1-407E-9BE4-4BCF0A863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830C97-CE38-4D44-9E58-06E9C162E4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5E67B-CBAC-47FF-B678-4B1A30752A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B9A5EB0-6833-4799-8B64-78136F042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1848"/>
            <a:ext cx="12192000" cy="453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1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4BCCD-3844-462A-B1A2-ACD536C79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Collapsible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C26C61-B579-4B34-A8A2-B9EDECCFE6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C9F7F-9A1A-4E4B-85F3-F8ABF683EE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353A013-FDC7-47A4-A86E-E2637135A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18" y="1884027"/>
            <a:ext cx="5453886" cy="2960992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3EBA530-855F-42C5-A759-479560F51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9644"/>
            <a:ext cx="4795283" cy="15893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BEC53A-3685-46C4-9AEE-36005D53D6AF}"/>
              </a:ext>
            </a:extLst>
          </p:cNvPr>
          <p:cNvSpPr txBox="1"/>
          <p:nvPr/>
        </p:nvSpPr>
        <p:spPr>
          <a:xfrm>
            <a:off x="2161623" y="1400907"/>
            <a:ext cx="207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Before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5B7892-8F8D-4763-81E2-B2F55940EE40}"/>
              </a:ext>
            </a:extLst>
          </p:cNvPr>
          <p:cNvSpPr txBox="1"/>
          <p:nvPr/>
        </p:nvSpPr>
        <p:spPr>
          <a:xfrm>
            <a:off x="7849976" y="1400907"/>
            <a:ext cx="207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2821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4BCCD-3844-462A-B1A2-ACD536C79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Collapsible Headers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C26C61-B579-4B34-A8A2-B9EDECCFE6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C9F7F-9A1A-4E4B-85F3-F8ABF683EE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BEC53A-3685-46C4-9AEE-36005D53D6AF}"/>
              </a:ext>
            </a:extLst>
          </p:cNvPr>
          <p:cNvSpPr txBox="1"/>
          <p:nvPr/>
        </p:nvSpPr>
        <p:spPr>
          <a:xfrm>
            <a:off x="2161623" y="1400907"/>
            <a:ext cx="207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Before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5B7892-8F8D-4763-81E2-B2F55940EE40}"/>
              </a:ext>
            </a:extLst>
          </p:cNvPr>
          <p:cNvSpPr txBox="1"/>
          <p:nvPr/>
        </p:nvSpPr>
        <p:spPr>
          <a:xfrm>
            <a:off x="7849976" y="1400907"/>
            <a:ext cx="207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After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50445F-069B-47E0-9885-AC2301C69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851" y="1964190"/>
            <a:ext cx="5712254" cy="4642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28DB54-AD7D-4555-AFAC-298B1AF24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78" y="1964190"/>
            <a:ext cx="6085360" cy="475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48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CCA3-6082-4A4B-94B0-D98728F9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Scratch Pad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23461E-2C36-4D8B-BDA0-A6A10AA86A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24A47-556B-4F1E-9DD0-F532E04C17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B9877E-E094-434E-AA87-63A821CBC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97" y="1252253"/>
            <a:ext cx="9429345" cy="469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2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0912E-AAC1-407E-9BE4-4BCF0A863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Jupyter Extensions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830C97-CE38-4D44-9E58-06E9C162E4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5E67B-CBAC-47FF-B678-4B1A30752A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0B3895-F1EA-47E4-8091-0DDA31B3F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719" y="446350"/>
            <a:ext cx="7362107" cy="580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03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1A56C-3503-41A3-8452-981417B0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 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5A056B-CC43-471B-A6B1-8AC3C3D12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4A5D2-35BE-463C-AA99-89D9DD051C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6AE15A5-EE20-4A03-8A7C-763154914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69" y="1118860"/>
            <a:ext cx="7486972" cy="546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6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421C9-F4E3-40F3-86DC-C26252C8E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Reporting Examples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1BFF72-C784-4BE1-BE26-D8BABFB623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2020 Oracle Internal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07C32-CB1B-4A55-A9FA-3C074BD10D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B1CA2F-DE9D-4BB9-8DBC-C219CA811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401" y="984835"/>
            <a:ext cx="9459314" cy="573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ight Master ">
  <a:themeElements>
    <a:clrScheme name="Oracle NEW">
      <a:dk1>
        <a:srgbClr val="4E3629"/>
      </a:dk1>
      <a:lt1>
        <a:sysClr val="window" lastClr="FFFFFF"/>
      </a:lt1>
      <a:dk2>
        <a:srgbClr val="312D2A"/>
      </a:dk2>
      <a:lt2>
        <a:srgbClr val="E0E2E1"/>
      </a:lt2>
      <a:accent1>
        <a:srgbClr val="D1350F"/>
      </a:accent1>
      <a:accent2>
        <a:srgbClr val="E6AC58"/>
      </a:accent2>
      <a:accent3>
        <a:srgbClr val="94AFAF"/>
      </a:accent3>
      <a:accent4>
        <a:srgbClr val="2B6242"/>
      </a:accent4>
      <a:accent5>
        <a:srgbClr val="2C5967"/>
      </a:accent5>
      <a:accent6>
        <a:srgbClr val="AE562C"/>
      </a:accent6>
      <a:hlink>
        <a:srgbClr val="2C5967"/>
      </a:hlink>
      <a:folHlink>
        <a:srgbClr val="F5B642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 (NXPowerLite Copy).pptx" id="{AE310C2E-BC4D-4F56-BD76-471CBE522D37}" vid="{029E71FD-0602-46C5-BB56-049A17F1B990}"/>
    </a:ext>
  </a:extLst>
</a:theme>
</file>

<file path=ppt/theme/theme2.xml><?xml version="1.0" encoding="utf-8"?>
<a:theme xmlns:a="http://schemas.openxmlformats.org/drawingml/2006/main" name="Dark Master">
  <a:themeElements>
    <a:clrScheme name="Oracle NEW">
      <a:dk1>
        <a:srgbClr val="4E3629"/>
      </a:dk1>
      <a:lt1>
        <a:sysClr val="window" lastClr="FFFFFF"/>
      </a:lt1>
      <a:dk2>
        <a:srgbClr val="312D2A"/>
      </a:dk2>
      <a:lt2>
        <a:srgbClr val="E0E2E1"/>
      </a:lt2>
      <a:accent1>
        <a:srgbClr val="D1350F"/>
      </a:accent1>
      <a:accent2>
        <a:srgbClr val="E6AC58"/>
      </a:accent2>
      <a:accent3>
        <a:srgbClr val="94AFAF"/>
      </a:accent3>
      <a:accent4>
        <a:srgbClr val="2B6242"/>
      </a:accent4>
      <a:accent5>
        <a:srgbClr val="2C5967"/>
      </a:accent5>
      <a:accent6>
        <a:srgbClr val="AE562C"/>
      </a:accent6>
      <a:hlink>
        <a:srgbClr val="2C5967"/>
      </a:hlink>
      <a:folHlink>
        <a:srgbClr val="F5B642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 (NXPowerLite Copy).pptx" id="{AE310C2E-BC4D-4F56-BD76-471CBE522D37}" vid="{03D8F6CA-98DF-468F-9E1A-F51A22E774F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Redwood PPT Template 090319</Template>
  <TotalTime>39955</TotalTime>
  <Words>488</Words>
  <Application>Microsoft Office PowerPoint</Application>
  <PresentationFormat>Widescreen</PresentationFormat>
  <Paragraphs>90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Georgia</vt:lpstr>
      <vt:lpstr>Oracle Sans</vt:lpstr>
      <vt:lpstr>Oracle Sans Light</vt:lpstr>
      <vt:lpstr>Wingdings</vt:lpstr>
      <vt:lpstr>Light Master </vt:lpstr>
      <vt:lpstr>Dark Master</vt:lpstr>
      <vt:lpstr>Benefits of Using Jupyter Notebooks for OCI Python SDK/CLI</vt:lpstr>
      <vt:lpstr>Python Cell Example</vt:lpstr>
      <vt:lpstr>Table of Contents</vt:lpstr>
      <vt:lpstr>Collapsible Code</vt:lpstr>
      <vt:lpstr>Collapsible Headers</vt:lpstr>
      <vt:lpstr>Scratch Pad</vt:lpstr>
      <vt:lpstr>Other Jupyter Extensions</vt:lpstr>
      <vt:lpstr>Markdown Example</vt:lpstr>
      <vt:lpstr>Quality Reporting Examples</vt:lpstr>
      <vt:lpstr>Quality Reporting Examples</vt:lpstr>
      <vt:lpstr>Quality Reporting Examples</vt:lpstr>
      <vt:lpstr>Quality Reporting Examples</vt:lpstr>
      <vt:lpstr>Using Jupyter with Native Cloud Python SDK and CLI</vt:lpstr>
      <vt:lpstr>Terraform Demo</vt:lpstr>
      <vt:lpstr>JupyterCloud Repo on GitHub</vt:lpstr>
      <vt:lpstr>Call for Contibuters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Patterns on OCI</dc:title>
  <dc:creator>Jakub Illner</dc:creator>
  <cp:keywords>Application Patterns on OCI</cp:keywords>
  <cp:lastModifiedBy>Waters, Kevin</cp:lastModifiedBy>
  <cp:revision>488</cp:revision>
  <cp:lastPrinted>2019-10-03T15:53:22Z</cp:lastPrinted>
  <dcterms:created xsi:type="dcterms:W3CDTF">2019-09-18T08:49:19Z</dcterms:created>
  <dcterms:modified xsi:type="dcterms:W3CDTF">2022-01-18T17:48:53Z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6186370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D8.0.4</vt:lpwstr>
  </property>
</Properties>
</file>